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6858000" cy="9906000" type="A4"/>
  <p:notesSz cx="6884988" cy="100187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920" autoAdjust="0"/>
    <p:restoredTop sz="94660"/>
  </p:normalViewPr>
  <p:slideViewPr>
    <p:cSldViewPr snapToGrid="0">
      <p:cViewPr>
        <p:scale>
          <a:sx n="75" d="100"/>
          <a:sy n="75" d="100"/>
        </p:scale>
        <p:origin x="1188"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smtClean="0"/>
              <a:t>マスター サブタイトルの書式設定</a:t>
            </a:r>
            <a:endParaRPr lang="en-US" dirty="0"/>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35A1F0CF-76E6-4B4E-A4A9-1B227A87AD62}" type="slidenum">
              <a:rPr kumimoji="1" lang="ja-JP" altLang="en-US" smtClean="0"/>
              <a:t>‹#›</a:t>
            </a:fld>
            <a:endParaRPr kumimoji="1" lang="ja-JP" altLang="en-US"/>
          </a:p>
        </p:txBody>
      </p:sp>
    </p:spTree>
    <p:extLst>
      <p:ext uri="{BB962C8B-B14F-4D97-AF65-F5344CB8AC3E}">
        <p14:creationId xmlns:p14="http://schemas.microsoft.com/office/powerpoint/2010/main" val="24214355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821B9180-8D34-4F77-9DB5-4A37BBC237DF}" type="datetimeFigureOut">
              <a:rPr kumimoji="1" lang="ja-JP" altLang="en-US" smtClean="0"/>
              <a:t>2020/2/20</a:t>
            </a:fld>
            <a:endParaRPr kumimoji="1" lang="ja-JP" altLang="en-US"/>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35A1F0CF-76E6-4B4E-A4A9-1B227A87AD62}" type="slidenum">
              <a:rPr kumimoji="1" lang="ja-JP" altLang="en-US" smtClean="0"/>
              <a:t>‹#›</a:t>
            </a:fld>
            <a:endParaRPr kumimoji="1" lang="ja-JP" altLang="en-US"/>
          </a:p>
        </p:txBody>
      </p:sp>
    </p:spTree>
    <p:extLst>
      <p:ext uri="{BB962C8B-B14F-4D97-AF65-F5344CB8AC3E}">
        <p14:creationId xmlns:p14="http://schemas.microsoft.com/office/powerpoint/2010/main" val="28989789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pic>
        <p:nvPicPr>
          <p:cNvPr id="7" name="図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14667" y="9259576"/>
            <a:ext cx="623359" cy="623359"/>
          </a:xfrm>
          <a:prstGeom prst="rect">
            <a:avLst/>
          </a:prstGeom>
        </p:spPr>
      </p:pic>
      <p:sp>
        <p:nvSpPr>
          <p:cNvPr id="8" name="正方形/長方形 7"/>
          <p:cNvSpPr/>
          <p:nvPr userDrawn="1"/>
        </p:nvSpPr>
        <p:spPr>
          <a:xfrm>
            <a:off x="3429000" y="9249855"/>
            <a:ext cx="4066983" cy="600164"/>
          </a:xfrm>
          <a:prstGeom prst="rect">
            <a:avLst/>
          </a:prstGeom>
        </p:spPr>
        <p:txBody>
          <a:bodyPr wrap="square">
            <a:spAutoFit/>
          </a:bodyPr>
          <a:lstStyle/>
          <a:p>
            <a:r>
              <a:rPr lang="zh-CN" altLang="en-US" sz="1100" dirty="0">
                <a:latin typeface="ＭＳ ゴシック" panose="020B0609070205080204" pitchFamily="49" charset="-128"/>
                <a:ea typeface="ＭＳ ゴシック" panose="020B0609070205080204" pitchFamily="49" charset="-128"/>
              </a:rPr>
              <a:t>〒</a:t>
            </a:r>
            <a:r>
              <a:rPr lang="en-US" altLang="zh-CN" sz="1100" dirty="0" smtClean="0">
                <a:latin typeface="ＭＳ ゴシック" panose="020B0609070205080204" pitchFamily="49" charset="-128"/>
                <a:ea typeface="ＭＳ ゴシック" panose="020B0609070205080204" pitchFamily="49" charset="-128"/>
              </a:rPr>
              <a:t>990-2473</a:t>
            </a:r>
            <a:r>
              <a:rPr lang="ja-JP" altLang="en-US" sz="1100" dirty="0" smtClean="0">
                <a:latin typeface="ＭＳ ゴシック" panose="020B0609070205080204" pitchFamily="49" charset="-128"/>
                <a:ea typeface="ＭＳ ゴシック" panose="020B0609070205080204" pitchFamily="49" charset="-128"/>
              </a:rPr>
              <a:t>　</a:t>
            </a:r>
            <a:r>
              <a:rPr lang="zh-CN" altLang="en-US" sz="1100" dirty="0" smtClean="0">
                <a:latin typeface="ＭＳ ゴシック" panose="020B0609070205080204" pitchFamily="49" charset="-128"/>
                <a:ea typeface="ＭＳ ゴシック" panose="020B0609070205080204" pitchFamily="49" charset="-128"/>
              </a:rPr>
              <a:t>山形市</a:t>
            </a:r>
            <a:r>
              <a:rPr lang="zh-CN" altLang="en-US" sz="1100" dirty="0">
                <a:latin typeface="ＭＳ ゴシック" panose="020B0609070205080204" pitchFamily="49" charset="-128"/>
                <a:ea typeface="ＭＳ ゴシック" panose="020B0609070205080204" pitchFamily="49" charset="-128"/>
              </a:rPr>
              <a:t>松栄一丁目</a:t>
            </a:r>
            <a:r>
              <a:rPr lang="en-US" altLang="zh-CN" sz="1100" dirty="0" smtClean="0">
                <a:latin typeface="ＭＳ ゴシック" panose="020B0609070205080204" pitchFamily="49" charset="-128"/>
                <a:ea typeface="ＭＳ ゴシック" panose="020B0609070205080204" pitchFamily="49" charset="-128"/>
              </a:rPr>
              <a:t>6</a:t>
            </a:r>
            <a:r>
              <a:rPr lang="zh-CN" altLang="en-US" sz="1100" dirty="0" smtClean="0">
                <a:latin typeface="ＭＳ ゴシック" panose="020B0609070205080204" pitchFamily="49" charset="-128"/>
                <a:ea typeface="ＭＳ ゴシック" panose="020B0609070205080204" pitchFamily="49" charset="-128"/>
              </a:rPr>
              <a:t>番</a:t>
            </a:r>
            <a:r>
              <a:rPr lang="en-US" altLang="zh-CN" sz="1100" dirty="0" smtClean="0">
                <a:latin typeface="ＭＳ ゴシック" panose="020B0609070205080204" pitchFamily="49" charset="-128"/>
                <a:ea typeface="ＭＳ ゴシック" panose="020B0609070205080204" pitchFamily="49" charset="-128"/>
              </a:rPr>
              <a:t>73</a:t>
            </a:r>
            <a:r>
              <a:rPr lang="zh-CN" altLang="en-US" sz="1100" dirty="0" smtClean="0">
                <a:latin typeface="ＭＳ ゴシック" panose="020B0609070205080204" pitchFamily="49" charset="-128"/>
                <a:ea typeface="ＭＳ ゴシック" panose="020B0609070205080204" pitchFamily="49" charset="-128"/>
              </a:rPr>
              <a:t>号</a:t>
            </a:r>
            <a:endParaRPr lang="en-US" altLang="zh-CN" sz="1100" dirty="0" smtClean="0">
              <a:latin typeface="ＭＳ ゴシック" panose="020B0609070205080204" pitchFamily="49" charset="-128"/>
              <a:ea typeface="ＭＳ ゴシック" panose="020B0609070205080204" pitchFamily="49" charset="-128"/>
            </a:endParaRPr>
          </a:p>
          <a:p>
            <a:r>
              <a:rPr lang="en-US" altLang="ja-JP" sz="1100" dirty="0" smtClean="0">
                <a:latin typeface="ＭＳ ゴシック" panose="020B0609070205080204" pitchFamily="49" charset="-128"/>
                <a:ea typeface="ＭＳ ゴシック" panose="020B0609070205080204" pitchFamily="49" charset="-128"/>
              </a:rPr>
              <a:t>TEL.</a:t>
            </a:r>
            <a:r>
              <a:rPr lang="ja-JP" altLang="en-US" sz="1100" dirty="0">
                <a:latin typeface="ＭＳ ゴシック" panose="020B0609070205080204" pitchFamily="49" charset="-128"/>
                <a:ea typeface="ＭＳ ゴシック" panose="020B0609070205080204" pitchFamily="49" charset="-128"/>
              </a:rPr>
              <a:t> </a:t>
            </a:r>
            <a:r>
              <a:rPr lang="en-US" altLang="ja-JP" sz="1100" dirty="0" smtClean="0">
                <a:latin typeface="ＭＳ ゴシック" panose="020B0609070205080204" pitchFamily="49" charset="-128"/>
                <a:ea typeface="ＭＳ ゴシック" panose="020B0609070205080204" pitchFamily="49" charset="-128"/>
              </a:rPr>
              <a:t>023-666-5200</a:t>
            </a:r>
            <a:r>
              <a:rPr lang="ja-JP" altLang="en-US" sz="1100" dirty="0">
                <a:latin typeface="ＭＳ ゴシック" panose="020B0609070205080204" pitchFamily="49" charset="-128"/>
                <a:ea typeface="ＭＳ ゴシック" panose="020B0609070205080204" pitchFamily="49" charset="-128"/>
              </a:rPr>
              <a:t>（代表</a:t>
            </a:r>
            <a:r>
              <a:rPr lang="ja-JP" altLang="en-US" sz="1100" dirty="0" smtClean="0">
                <a:latin typeface="ＭＳ ゴシック" panose="020B0609070205080204" pitchFamily="49" charset="-128"/>
                <a:ea typeface="ＭＳ ゴシック" panose="020B0609070205080204" pitchFamily="49" charset="-128"/>
              </a:rPr>
              <a:t>）　</a:t>
            </a:r>
            <a:r>
              <a:rPr lang="en-US" altLang="ja-JP" sz="1100" dirty="0" smtClean="0">
                <a:latin typeface="ＭＳ ゴシック" panose="020B0609070205080204" pitchFamily="49" charset="-128"/>
                <a:ea typeface="ＭＳ ゴシック" panose="020B0609070205080204" pitchFamily="49" charset="-128"/>
              </a:rPr>
              <a:t>FAX.</a:t>
            </a:r>
            <a:r>
              <a:rPr lang="ja-JP" altLang="en-US" sz="1100" dirty="0">
                <a:latin typeface="ＭＳ ゴシック" panose="020B0609070205080204" pitchFamily="49" charset="-128"/>
                <a:ea typeface="ＭＳ ゴシック" panose="020B0609070205080204" pitchFamily="49" charset="-128"/>
              </a:rPr>
              <a:t> </a:t>
            </a:r>
            <a:r>
              <a:rPr lang="en-US" altLang="ja-JP" sz="1100" dirty="0" smtClean="0">
                <a:latin typeface="ＭＳ ゴシック" panose="020B0609070205080204" pitchFamily="49" charset="-128"/>
                <a:ea typeface="ＭＳ ゴシック" panose="020B0609070205080204" pitchFamily="49" charset="-128"/>
              </a:rPr>
              <a:t>023-647-7757</a:t>
            </a:r>
          </a:p>
          <a:p>
            <a:r>
              <a:rPr lang="en-US" altLang="ja-JP" sz="1100" dirty="0" smtClean="0">
                <a:latin typeface="ＭＳ ゴシック" panose="020B0609070205080204" pitchFamily="49" charset="-128"/>
                <a:ea typeface="ＭＳ ゴシック" panose="020B0609070205080204" pitchFamily="49" charset="-128"/>
              </a:rPr>
              <a:t>E-mail.</a:t>
            </a:r>
            <a:r>
              <a:rPr lang="ja-JP" altLang="en-US" sz="1100" dirty="0" smtClean="0">
                <a:latin typeface="ＭＳ ゴシック" panose="020B0609070205080204" pitchFamily="49" charset="-128"/>
                <a:ea typeface="ＭＳ ゴシック" panose="020B0609070205080204" pitchFamily="49" charset="-128"/>
              </a:rPr>
              <a:t> </a:t>
            </a:r>
            <a:r>
              <a:rPr lang="en-US" altLang="ja-JP" sz="1100" dirty="0" smtClean="0">
                <a:latin typeface="ＭＳ ゴシック" panose="020B0609070205080204" pitchFamily="49" charset="-128"/>
                <a:ea typeface="ＭＳ ゴシック" panose="020B0609070205080204" pitchFamily="49" charset="-128"/>
              </a:rPr>
              <a:t>ken-ishi@yamagata.med.or.jp</a:t>
            </a:r>
            <a:endParaRPr lang="ja-JP" altLang="en-US" sz="1100" dirty="0">
              <a:latin typeface="ＭＳ ゴシック" panose="020B0609070205080204" pitchFamily="49" charset="-128"/>
              <a:ea typeface="ＭＳ ゴシック" panose="020B0609070205080204" pitchFamily="49" charset="-128"/>
            </a:endParaRPr>
          </a:p>
        </p:txBody>
      </p:sp>
      <p:cxnSp>
        <p:nvCxnSpPr>
          <p:cNvPr id="9" name="直線コネクタ 8"/>
          <p:cNvCxnSpPr/>
          <p:nvPr userDrawn="1"/>
        </p:nvCxnSpPr>
        <p:spPr>
          <a:xfrm>
            <a:off x="93363" y="9164258"/>
            <a:ext cx="6671274" cy="0"/>
          </a:xfrm>
          <a:prstGeom prst="line">
            <a:avLst/>
          </a:prstGeom>
          <a:ln w="38100">
            <a:round/>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124831471"/>
      </p:ext>
    </p:extLst>
  </p:cSld>
  <p:clrMap bg1="lt1" tx1="dk1" bg2="lt2" tx2="dk2" accent1="accent1" accent2="accent2" accent3="accent3" accent4="accent4" accent5="accent5" accent6="accent6" hlink="hlink" folHlink="folHlink"/>
  <p:sldLayoutIdLst>
    <p:sldLayoutId id="2147483661" r:id="rId1"/>
    <p:sldLayoutId id="2147483662" r:id="rId2"/>
  </p:sldLayoutIdLst>
  <p:timing>
    <p:tnLst>
      <p:par>
        <p:cTn id="1" dur="indefinite" restart="never" nodeType="tmRoot"/>
      </p:par>
    </p:tnLst>
  </p:timing>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gakkohoken.jp/uploads/photos/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9522" y="4543757"/>
            <a:ext cx="2857500" cy="3810000"/>
          </a:xfrm>
          <a:prstGeom prst="rect">
            <a:avLst/>
          </a:prstGeom>
          <a:noFill/>
          <a:extLst>
            <a:ext uri="{909E8E84-426E-40DD-AFC4-6F175D3DCCD1}">
              <a14:hiddenFill xmlns:a14="http://schemas.microsoft.com/office/drawing/2010/main">
                <a:solidFill>
                  <a:srgbClr val="FFFFFF"/>
                </a:solidFill>
              </a14:hiddenFill>
            </a:ext>
          </a:extLst>
        </p:spPr>
      </p:pic>
      <p:sp>
        <p:nvSpPr>
          <p:cNvPr id="4" name="サブタイトル 3"/>
          <p:cNvSpPr>
            <a:spLocks noGrp="1"/>
          </p:cNvSpPr>
          <p:nvPr>
            <p:ph type="subTitle" idx="1"/>
          </p:nvPr>
        </p:nvSpPr>
        <p:spPr>
          <a:xfrm>
            <a:off x="-156154" y="-312979"/>
            <a:ext cx="7153499" cy="1415269"/>
          </a:xfrm>
        </p:spPr>
        <p:txBody>
          <a:bodyPr>
            <a:noAutofit/>
          </a:bodyPr>
          <a:lstStyle/>
          <a:p>
            <a:endParaRPr lang="en-US" altLang="ja-JP" sz="2800" b="1" dirty="0" smtClean="0">
              <a:solidFill>
                <a:srgbClr val="00B050"/>
              </a:solidFill>
            </a:endParaRPr>
          </a:p>
          <a:p>
            <a:r>
              <a:rPr lang="ja-JP" altLang="en-US" sz="2800" b="1" dirty="0" smtClean="0">
                <a:solidFill>
                  <a:srgbClr val="00B050"/>
                </a:solidFill>
              </a:rPr>
              <a:t>運動器検診は日々の生活のなかでも</a:t>
            </a:r>
            <a:endParaRPr lang="en-US" altLang="ja-JP" sz="2800" b="1" dirty="0" smtClean="0">
              <a:solidFill>
                <a:srgbClr val="00B050"/>
              </a:solidFill>
            </a:endParaRPr>
          </a:p>
          <a:p>
            <a:r>
              <a:rPr lang="ja-JP" altLang="en-US" sz="2800" b="1" dirty="0" smtClean="0">
                <a:solidFill>
                  <a:srgbClr val="00B050"/>
                </a:solidFill>
              </a:rPr>
              <a:t>チェックが可能です</a:t>
            </a:r>
            <a:endParaRPr kumimoji="1" lang="ja-JP" altLang="en-US" sz="2800" b="1" dirty="0">
              <a:solidFill>
                <a:srgbClr val="00B050"/>
              </a:solidFill>
            </a:endParaRPr>
          </a:p>
        </p:txBody>
      </p:sp>
      <p:sp>
        <p:nvSpPr>
          <p:cNvPr id="6" name="正方形/長方形 5"/>
          <p:cNvSpPr/>
          <p:nvPr/>
        </p:nvSpPr>
        <p:spPr>
          <a:xfrm>
            <a:off x="215587" y="1254007"/>
            <a:ext cx="6328230" cy="2031325"/>
          </a:xfrm>
          <a:prstGeom prst="rect">
            <a:avLst/>
          </a:prstGeom>
        </p:spPr>
        <p:txBody>
          <a:bodyPr wrap="square">
            <a:spAutoFit/>
          </a:bodyPr>
          <a:lstStyle/>
          <a:p>
            <a:r>
              <a:rPr lang="ja-JP" altLang="en-US" sz="2800" b="1" dirty="0">
                <a:ln w="0"/>
                <a:solidFill>
                  <a:srgbClr val="FF0000"/>
                </a:solidFill>
                <a:effectLst>
                  <a:outerShdw blurRad="38100" dist="19050" dir="2700000" algn="tl" rotWithShape="0">
                    <a:schemeClr val="dk1">
                      <a:alpha val="40000"/>
                    </a:schemeClr>
                  </a:outerShdw>
                </a:effectLst>
              </a:rPr>
              <a:t>脊柱側弯症</a:t>
            </a:r>
            <a:r>
              <a:rPr lang="ja-JP" altLang="en-US" sz="1400" dirty="0" smtClean="0"/>
              <a:t>小学校</a:t>
            </a:r>
            <a:r>
              <a:rPr lang="ja-JP" altLang="en-US" sz="1400" dirty="0"/>
              <a:t>高学年から中学校時代に発症することが</a:t>
            </a:r>
            <a:r>
              <a:rPr lang="ja-JP" altLang="en-US" sz="1400" dirty="0" smtClean="0"/>
              <a:t>多いのですが、特</a:t>
            </a:r>
            <a:r>
              <a:rPr lang="ja-JP" altLang="en-US" sz="1400" dirty="0"/>
              <a:t>にこの時代の</a:t>
            </a:r>
            <a:r>
              <a:rPr lang="ja-JP" altLang="en-US" sz="1400" dirty="0" smtClean="0"/>
              <a:t>女子児童は</a:t>
            </a:r>
            <a:r>
              <a:rPr lang="ja-JP" altLang="en-US" sz="1400" dirty="0"/>
              <a:t>背中を裸で見せる</a:t>
            </a:r>
            <a:r>
              <a:rPr lang="ja-JP" altLang="en-US" sz="1400" dirty="0" smtClean="0"/>
              <a:t>ことに抵抗</a:t>
            </a:r>
            <a:r>
              <a:rPr lang="ja-JP" altLang="en-US" sz="1400" dirty="0"/>
              <a:t>が</a:t>
            </a:r>
            <a:r>
              <a:rPr lang="ja-JP" altLang="en-US" sz="1400" dirty="0" smtClean="0"/>
              <a:t>あります。</a:t>
            </a:r>
            <a:r>
              <a:rPr lang="ja-JP" altLang="en-US" sz="1400" dirty="0"/>
              <a:t>この時期には痛みなどの自覚症状がほとんど無いため、</a:t>
            </a:r>
            <a:r>
              <a:rPr lang="ja-JP" altLang="en-US" sz="1400" dirty="0" smtClean="0"/>
              <a:t>側弯症の発見が遅くなりがちです。早期</a:t>
            </a:r>
            <a:r>
              <a:rPr lang="ja-JP" altLang="en-US" sz="1400" dirty="0"/>
              <a:t>に発見し</a:t>
            </a:r>
            <a:r>
              <a:rPr lang="ja-JP" altLang="en-US" sz="1400" dirty="0" smtClean="0"/>
              <a:t>、適切</a:t>
            </a:r>
            <a:r>
              <a:rPr lang="ja-JP" altLang="en-US" sz="1400" dirty="0"/>
              <a:t>な管理・治療を行うためには家庭と学校の二重チェックが必要です。運動器検診は、上半身は裸あるいはブラジャーのみが望ましいのですが、体のラインがなるべくはっきりするような薄手のシャツを着用させるなどの工夫も必要です</a:t>
            </a:r>
            <a:r>
              <a:rPr lang="ja-JP" altLang="en-US" sz="1400" dirty="0" smtClean="0"/>
              <a:t>。</a:t>
            </a:r>
            <a:r>
              <a:rPr lang="ja-JP" altLang="en-US" sz="1400" dirty="0"/>
              <a:t/>
            </a:r>
            <a:br>
              <a:rPr lang="ja-JP" altLang="en-US" sz="1400" dirty="0"/>
            </a:br>
            <a:endParaRPr lang="ja-JP" altLang="en-US" sz="1400" dirty="0"/>
          </a:p>
        </p:txBody>
      </p:sp>
      <p:pic>
        <p:nvPicPr>
          <p:cNvPr id="1028" name="Picture 4" descr="https://www.yagami-inc.co.jp/view/health/illusts/index.d/Z005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005" y="3069266"/>
            <a:ext cx="3877903" cy="3347925"/>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p:cNvSpPr/>
          <p:nvPr/>
        </p:nvSpPr>
        <p:spPr>
          <a:xfrm>
            <a:off x="2773640" y="3253157"/>
            <a:ext cx="1823946" cy="1569660"/>
          </a:xfrm>
          <a:prstGeom prst="rect">
            <a:avLst/>
          </a:prstGeom>
        </p:spPr>
        <p:txBody>
          <a:bodyPr wrap="square">
            <a:spAutoFit/>
          </a:bodyPr>
          <a:lstStyle/>
          <a:p>
            <a:r>
              <a:rPr lang="ja-JP" altLang="en-US" sz="1600" dirty="0"/>
              <a:t>水泳の授業の際</a:t>
            </a:r>
            <a:r>
              <a:rPr lang="ja-JP" altLang="en-US" sz="1600" dirty="0" smtClean="0"/>
              <a:t>、</a:t>
            </a:r>
            <a:endParaRPr lang="en-US" altLang="ja-JP" sz="1600" dirty="0" smtClean="0"/>
          </a:p>
          <a:p>
            <a:r>
              <a:rPr lang="ja-JP" altLang="en-US" sz="1600" dirty="0" smtClean="0"/>
              <a:t>水着</a:t>
            </a:r>
            <a:r>
              <a:rPr lang="ja-JP" altLang="en-US" sz="1600" dirty="0"/>
              <a:t>を着た状態</a:t>
            </a:r>
            <a:r>
              <a:rPr lang="ja-JP" altLang="en-US" sz="1600" dirty="0" smtClean="0"/>
              <a:t>で</a:t>
            </a:r>
            <a:endParaRPr lang="en-US" altLang="ja-JP" sz="1600" dirty="0" smtClean="0"/>
          </a:p>
          <a:p>
            <a:r>
              <a:rPr lang="ja-JP" altLang="en-US" sz="1600" dirty="0" smtClean="0"/>
              <a:t>検診</a:t>
            </a:r>
            <a:r>
              <a:rPr lang="ja-JP" altLang="en-US" sz="1600" dirty="0"/>
              <a:t>体操を</a:t>
            </a:r>
            <a:r>
              <a:rPr lang="ja-JP" altLang="en-US" sz="1600" dirty="0" smtClean="0"/>
              <a:t>行い</a:t>
            </a:r>
            <a:endParaRPr lang="en-US" altLang="ja-JP" sz="1600" dirty="0" smtClean="0"/>
          </a:p>
          <a:p>
            <a:r>
              <a:rPr lang="ja-JP" altLang="en-US" sz="1600" dirty="0"/>
              <a:t>側弯の</a:t>
            </a:r>
            <a:r>
              <a:rPr lang="ja-JP" altLang="en-US" sz="1600" dirty="0"/>
              <a:t>チェック</a:t>
            </a:r>
            <a:r>
              <a:rPr lang="ja-JP" altLang="en-US" sz="1600" dirty="0" smtClean="0"/>
              <a:t>を</a:t>
            </a:r>
            <a:endParaRPr lang="en-US" altLang="ja-JP" sz="1600" dirty="0" smtClean="0"/>
          </a:p>
          <a:p>
            <a:r>
              <a:rPr lang="ja-JP" altLang="en-US" sz="1600" dirty="0" smtClean="0"/>
              <a:t>する</a:t>
            </a:r>
            <a:r>
              <a:rPr lang="ja-JP" altLang="en-US" sz="1600" dirty="0"/>
              <a:t>の</a:t>
            </a:r>
            <a:r>
              <a:rPr lang="ja-JP" altLang="en-US" sz="1600" dirty="0" smtClean="0"/>
              <a:t>も一つの</a:t>
            </a:r>
            <a:endParaRPr lang="en-US" altLang="ja-JP" sz="1600" dirty="0" smtClean="0"/>
          </a:p>
          <a:p>
            <a:r>
              <a:rPr lang="ja-JP" altLang="en-US" sz="1600" dirty="0" smtClean="0"/>
              <a:t>方法ですね</a:t>
            </a:r>
            <a:endParaRPr lang="ja-JP" altLang="en-US" sz="1600" dirty="0"/>
          </a:p>
        </p:txBody>
      </p:sp>
      <p:sp>
        <p:nvSpPr>
          <p:cNvPr id="13" name="テキスト ボックス 12"/>
          <p:cNvSpPr txBox="1"/>
          <p:nvPr/>
        </p:nvSpPr>
        <p:spPr>
          <a:xfrm>
            <a:off x="215587" y="7772915"/>
            <a:ext cx="6328230" cy="1384995"/>
          </a:xfrm>
          <a:prstGeom prst="rect">
            <a:avLst/>
          </a:prstGeom>
          <a:noFill/>
        </p:spPr>
        <p:txBody>
          <a:bodyPr wrap="square" rtlCol="0">
            <a:spAutoFit/>
          </a:bodyPr>
          <a:lstStyle/>
          <a:p>
            <a:r>
              <a:rPr kumimoji="1" lang="ja-JP" altLang="en-US" sz="2800" b="1" dirty="0" smtClean="0">
                <a:solidFill>
                  <a:srgbClr val="FF0000"/>
                </a:solidFill>
                <a:effectLst>
                  <a:outerShdw blurRad="38100" dist="38100" dir="2700000" algn="tl">
                    <a:srgbClr val="000000">
                      <a:alpha val="43137"/>
                    </a:srgbClr>
                  </a:outerShdw>
                </a:effectLst>
              </a:rPr>
              <a:t>四肢の状態のチェック</a:t>
            </a:r>
            <a:r>
              <a:rPr lang="ja-JP" altLang="en-US" sz="1400" dirty="0"/>
              <a:t>体育の時間を使って積極的に練習しましょう</a:t>
            </a:r>
            <a:r>
              <a:rPr lang="ja-JP" altLang="en-US" sz="1400" dirty="0" smtClean="0"/>
              <a:t>。運動器</a:t>
            </a:r>
            <a:r>
              <a:rPr lang="ja-JP" altLang="en-US" sz="1400" dirty="0"/>
              <a:t>検診実施前にしゃがみこみの練習は問題ありません。練習</a:t>
            </a:r>
            <a:r>
              <a:rPr lang="ja-JP" altLang="en-US" sz="1400" dirty="0" smtClean="0"/>
              <a:t>して</a:t>
            </a:r>
            <a:endParaRPr lang="en-US" altLang="ja-JP" sz="1400" dirty="0" smtClean="0"/>
          </a:p>
          <a:p>
            <a:r>
              <a:rPr lang="ja-JP" altLang="en-US" sz="1400" dirty="0" smtClean="0"/>
              <a:t>できる</a:t>
            </a:r>
            <a:r>
              <a:rPr lang="ja-JP" altLang="en-US" sz="1400" dirty="0"/>
              <a:t>ようになる子どもは問題ないと考えられます。</a:t>
            </a:r>
          </a:p>
          <a:p>
            <a:endParaRPr kumimoji="1" lang="ja-JP" altLang="en-US" sz="2800"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527769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7620</TotalTime>
  <Words>199</Words>
  <Application>Microsoft Office PowerPoint</Application>
  <PresentationFormat>A4 210 x 297 mm</PresentationFormat>
  <Paragraphs>12</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ＭＳ Ｐゴシック</vt:lpstr>
      <vt:lpstr>ＭＳ ゴシック</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山形県医師会　栗原</dc:creator>
  <cp:lastModifiedBy>山形県医師会　栗原</cp:lastModifiedBy>
  <cp:revision>75</cp:revision>
  <dcterms:created xsi:type="dcterms:W3CDTF">2019-09-11T02:37:26Z</dcterms:created>
  <dcterms:modified xsi:type="dcterms:W3CDTF">2020-02-19T23:50:02Z</dcterms:modified>
</cp:coreProperties>
</file>