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6858000" cy="9906000" type="A4"/>
  <p:notesSz cx="6884988" cy="100187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92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5A1F0CF-76E6-4B4E-A4A9-1B227A87A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1435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821B9180-8D34-4F77-9DB5-4A37BBC237DF}" type="datetimeFigureOut">
              <a:rPr kumimoji="1" lang="ja-JP" altLang="en-US" smtClean="0"/>
              <a:t>2020/2/20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5A1F0CF-76E6-4B4E-A4A9-1B227A87A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97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67" y="9259576"/>
            <a:ext cx="623359" cy="623359"/>
          </a:xfrm>
          <a:prstGeom prst="rect">
            <a:avLst/>
          </a:prstGeom>
        </p:spPr>
      </p:pic>
      <p:sp>
        <p:nvSpPr>
          <p:cNvPr id="8" name="正方形/長方形 7"/>
          <p:cNvSpPr/>
          <p:nvPr userDrawn="1"/>
        </p:nvSpPr>
        <p:spPr>
          <a:xfrm>
            <a:off x="3429000" y="9249855"/>
            <a:ext cx="406698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〒</a:t>
            </a:r>
            <a:r>
              <a:rPr lang="en-US" altLang="zh-CN" sz="11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990-2473</a:t>
            </a:r>
            <a:r>
              <a:rPr lang="ja-JP" altLang="en-US" sz="11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zh-CN" altLang="en-US" sz="11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山形市</a:t>
            </a:r>
            <a:r>
              <a:rPr lang="zh-CN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松栄一丁目</a:t>
            </a:r>
            <a:r>
              <a:rPr lang="en-US" altLang="zh-CN" sz="11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zh-CN" altLang="en-US" sz="11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番</a:t>
            </a:r>
            <a:r>
              <a:rPr lang="en-US" altLang="zh-CN" sz="11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73</a:t>
            </a:r>
            <a:r>
              <a:rPr lang="zh-CN" altLang="en-US" sz="11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号</a:t>
            </a:r>
            <a:endParaRPr lang="en-US" altLang="zh-CN" sz="1100" dirty="0" smtClean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en-US" altLang="ja-JP" sz="11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TEL.</a:t>
            </a:r>
            <a:r>
              <a:rPr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lang="en-US" altLang="ja-JP" sz="11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023-666-5200</a:t>
            </a:r>
            <a:r>
              <a:rPr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（代表</a:t>
            </a:r>
            <a:r>
              <a:rPr lang="ja-JP" altLang="en-US" sz="11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）　</a:t>
            </a:r>
            <a:r>
              <a:rPr lang="en-US" altLang="ja-JP" sz="11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FAX.</a:t>
            </a:r>
            <a:r>
              <a:rPr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lang="en-US" altLang="ja-JP" sz="11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023-647-7757</a:t>
            </a:r>
          </a:p>
          <a:p>
            <a:r>
              <a:rPr lang="en-US" altLang="ja-JP" sz="11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E-mail.</a:t>
            </a:r>
            <a:r>
              <a:rPr lang="ja-JP" altLang="en-US" sz="11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lang="en-US" altLang="ja-JP" sz="11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ken-ishi@yamagata.med.or.jp</a:t>
            </a:r>
            <a:endParaRPr lang="ja-JP" altLang="en-US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9" name="直線コネクタ 8"/>
          <p:cNvCxnSpPr/>
          <p:nvPr userDrawn="1"/>
        </p:nvCxnSpPr>
        <p:spPr>
          <a:xfrm>
            <a:off x="93363" y="9164258"/>
            <a:ext cx="6671274" cy="0"/>
          </a:xfrm>
          <a:prstGeom prst="line">
            <a:avLst/>
          </a:prstGeom>
          <a:ln w="38100">
            <a:round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831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www.gakkohoken.jp/uploads/photos/33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260" y="2615768"/>
            <a:ext cx="3969418" cy="628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正方形/長方形 7"/>
          <p:cNvSpPr/>
          <p:nvPr/>
        </p:nvSpPr>
        <p:spPr>
          <a:xfrm>
            <a:off x="403646" y="447896"/>
            <a:ext cx="615264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脊柱側弯症</a:t>
            </a:r>
            <a:r>
              <a:rPr lang="ja-JP" altLang="en-US" sz="2400" b="1" dirty="0" smtClean="0">
                <a:ln w="0"/>
                <a:solidFill>
                  <a:srgbClr val="FF0000"/>
                </a:solidFill>
              </a:rPr>
              <a:t>は</a:t>
            </a:r>
            <a:endParaRPr lang="en-US" altLang="ja-JP" sz="4000" b="1" dirty="0" smtClean="0">
              <a:ln w="0"/>
              <a:solidFill>
                <a:srgbClr val="FF0000"/>
              </a:solidFill>
            </a:endParaRPr>
          </a:p>
          <a:p>
            <a:pPr algn="ctr"/>
            <a:r>
              <a:rPr lang="ja-JP" altLang="en-US" sz="2400" b="1" dirty="0" smtClean="0">
                <a:ln w="0"/>
                <a:solidFill>
                  <a:srgbClr val="FF0000"/>
                </a:solidFill>
              </a:rPr>
              <a:t>ご家庭でのチェックが早期発見につながります</a:t>
            </a:r>
            <a:endParaRPr lang="ja-JP" altLang="en-US" sz="2400" b="1" dirty="0">
              <a:ln w="0"/>
              <a:solidFill>
                <a:srgbClr val="FF0000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59875" y="1661661"/>
            <a:ext cx="61835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 smtClean="0"/>
              <a:t>　側弯症は小学校</a:t>
            </a:r>
            <a:r>
              <a:rPr lang="ja-JP" altLang="en-US" sz="1400" dirty="0"/>
              <a:t>高学年から中学校時代に発症することが</a:t>
            </a:r>
            <a:r>
              <a:rPr lang="ja-JP" altLang="en-US" sz="1400" dirty="0" smtClean="0"/>
              <a:t>多いとされています。この</a:t>
            </a:r>
            <a:r>
              <a:rPr lang="ja-JP" altLang="en-US" sz="1400" dirty="0"/>
              <a:t>時期には痛みなどの自覚症状がほとんど無いため、</a:t>
            </a:r>
            <a:r>
              <a:rPr lang="ja-JP" altLang="en-US" sz="1400" dirty="0" smtClean="0"/>
              <a:t>側弯症の発見が遅くなりがちです。早期</a:t>
            </a:r>
            <a:r>
              <a:rPr lang="ja-JP" altLang="en-US" sz="1400" dirty="0"/>
              <a:t>に発見し、早期に適切な管理・治療を行うため</a:t>
            </a:r>
            <a:r>
              <a:rPr lang="ja-JP" altLang="en-US" sz="1400" dirty="0" smtClean="0"/>
              <a:t>にはご家庭でのチェックが大変有効です。</a:t>
            </a:r>
            <a:endParaRPr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3121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7619</TotalTime>
  <Words>11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ＭＳ 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山形県医師会　栗原</dc:creator>
  <cp:lastModifiedBy>山形県医師会　栗原</cp:lastModifiedBy>
  <cp:revision>75</cp:revision>
  <dcterms:created xsi:type="dcterms:W3CDTF">2019-09-11T02:37:26Z</dcterms:created>
  <dcterms:modified xsi:type="dcterms:W3CDTF">2020-02-19T23:50:35Z</dcterms:modified>
</cp:coreProperties>
</file>